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8" r:id="rId6"/>
    <p:sldId id="271" r:id="rId7"/>
    <p:sldId id="260" r:id="rId8"/>
    <p:sldId id="269" r:id="rId9"/>
    <p:sldId id="270" r:id="rId10"/>
    <p:sldId id="261" r:id="rId11"/>
    <p:sldId id="262" r:id="rId12"/>
    <p:sldId id="263" r:id="rId13"/>
    <p:sldId id="264" r:id="rId14"/>
    <p:sldId id="265" r:id="rId15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Light" panose="000004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2.gif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915658e79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915658e79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915658e79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4915658e79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4915658e79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4915658e79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915658e79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4915658e79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4915658e79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4915658e79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915658e79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915658e79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4915658e79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4915658e79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915658e79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915658e79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>
          <a:extLst>
            <a:ext uri="{FF2B5EF4-FFF2-40B4-BE49-F238E27FC236}">
              <a16:creationId xmlns:a16="http://schemas.microsoft.com/office/drawing/2014/main" id="{F5FAD3E9-10AF-BC8F-E4C6-27F721A9A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915658e79_0_212:notes">
            <a:extLst>
              <a:ext uri="{FF2B5EF4-FFF2-40B4-BE49-F238E27FC236}">
                <a16:creationId xmlns:a16="http://schemas.microsoft.com/office/drawing/2014/main" id="{D2F1E270-2EA6-2780-08CA-52942EC836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915658e79_0_212:notes">
            <a:extLst>
              <a:ext uri="{FF2B5EF4-FFF2-40B4-BE49-F238E27FC236}">
                <a16:creationId xmlns:a16="http://schemas.microsoft.com/office/drawing/2014/main" id="{11E98DDF-04F3-0DA3-A444-3EC970B6F3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475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>
          <a:extLst>
            <a:ext uri="{FF2B5EF4-FFF2-40B4-BE49-F238E27FC236}">
              <a16:creationId xmlns:a16="http://schemas.microsoft.com/office/drawing/2014/main" id="{938EA2C4-1F3B-6CFA-0177-71B4DBA3B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915658e79_0_212:notes">
            <a:extLst>
              <a:ext uri="{FF2B5EF4-FFF2-40B4-BE49-F238E27FC236}">
                <a16:creationId xmlns:a16="http://schemas.microsoft.com/office/drawing/2014/main" id="{1F71AA2F-BF50-ABCE-2AD8-6BEE0CCA0C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915658e79_0_212:notes">
            <a:extLst>
              <a:ext uri="{FF2B5EF4-FFF2-40B4-BE49-F238E27FC236}">
                <a16:creationId xmlns:a16="http://schemas.microsoft.com/office/drawing/2014/main" id="{029D5A59-1F26-64B7-0A33-3E63AC3ABD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3344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4915658e79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4915658e79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>
          <a:extLst>
            <a:ext uri="{FF2B5EF4-FFF2-40B4-BE49-F238E27FC236}">
              <a16:creationId xmlns:a16="http://schemas.microsoft.com/office/drawing/2014/main" id="{62CFDCBC-81B0-B425-BFCD-C2C4FFBF7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915658e79_0_212:notes">
            <a:extLst>
              <a:ext uri="{FF2B5EF4-FFF2-40B4-BE49-F238E27FC236}">
                <a16:creationId xmlns:a16="http://schemas.microsoft.com/office/drawing/2014/main" id="{9F71B022-6A6A-420C-915A-AE3E3C02DC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915658e79_0_212:notes">
            <a:extLst>
              <a:ext uri="{FF2B5EF4-FFF2-40B4-BE49-F238E27FC236}">
                <a16:creationId xmlns:a16="http://schemas.microsoft.com/office/drawing/2014/main" id="{3D4F8668-63A1-49D1-F2D4-8DBE9547DA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2469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>
          <a:extLst>
            <a:ext uri="{FF2B5EF4-FFF2-40B4-BE49-F238E27FC236}">
              <a16:creationId xmlns:a16="http://schemas.microsoft.com/office/drawing/2014/main" id="{44EC9A55-2F6B-68F5-E25A-B0E79F4E0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915658e79_0_212:notes">
            <a:extLst>
              <a:ext uri="{FF2B5EF4-FFF2-40B4-BE49-F238E27FC236}">
                <a16:creationId xmlns:a16="http://schemas.microsoft.com/office/drawing/2014/main" id="{B5BDF482-E3B7-E1B3-C0DB-3EFD8AA19D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915658e79_0_212:notes">
            <a:extLst>
              <a:ext uri="{FF2B5EF4-FFF2-40B4-BE49-F238E27FC236}">
                <a16:creationId xmlns:a16="http://schemas.microsoft.com/office/drawing/2014/main" id="{C5DB8BBA-1538-DBDF-CF1F-6F3A35BB4C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500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HarshithaDA/WeHack-2025" TargetMode="External"/><Relationship Id="rId4" Type="http://schemas.openxmlformats.org/officeDocument/2006/relationships/hyperlink" Target="https://youtu.be/Je8s4Q-lgc4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gif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evpost.com/software/capitalagent?ref_content=my-projects-tab&amp;ref_feature=my_project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figma.com/proto/Tpg5hhvpCXP5AzlHWtwzKN/Developer-Portfolio-Design--Community-?node-id=202-392&amp;t=OZT0pm87vchKcJlu-1&amp;scaling=min-zoom&amp;content-scaling=fixed&amp;page-id=0%3A1&amp;starting-point-node-id=202%3A392&amp;show-proto-sidebar=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164050" y="1450450"/>
            <a:ext cx="6339900" cy="8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4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Capital Agent</a:t>
            </a:r>
            <a:endParaRPr sz="4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730600" y="2478500"/>
            <a:ext cx="53592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2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Built for Beginners. Powered for Pros.</a:t>
            </a:r>
            <a:endParaRPr sz="2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2379000" y="3239850"/>
            <a:ext cx="60624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5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WeHack 2025 | Timeless Moments Awaits</a:t>
            </a:r>
            <a:endParaRPr sz="15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57" name="Google Shape;57;p13" descr="a blue robot with a bell on its head (provided by Tenor)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76625" y="417575"/>
            <a:ext cx="2655625" cy="332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/>
        </p:nvSpPr>
        <p:spPr>
          <a:xfrm>
            <a:off x="424100" y="478625"/>
            <a:ext cx="487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Project Demo</a:t>
            </a:r>
            <a:endParaRPr sz="2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637C94-A8D3-C599-9657-DA0A540F9DCD}"/>
              </a:ext>
            </a:extLst>
          </p:cNvPr>
          <p:cNvSpPr txBox="1"/>
          <p:nvPr/>
        </p:nvSpPr>
        <p:spPr>
          <a:xfrm>
            <a:off x="778933" y="1549400"/>
            <a:ext cx="6866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  <a:hlinkClick r:id="rId4"/>
              </a:rPr>
              <a:t>https://youtu.be/Je8s4Q-lgc4</a:t>
            </a:r>
            <a:endParaRPr lang="en-IN" sz="1800" dirty="0">
              <a:solidFill>
                <a:schemeClr val="bg1"/>
              </a:solidFill>
            </a:endParaRPr>
          </a:p>
          <a:p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752E9F-C65C-A227-B915-2D35D0B250A5}"/>
              </a:ext>
            </a:extLst>
          </p:cNvPr>
          <p:cNvSpPr txBox="1"/>
          <p:nvPr/>
        </p:nvSpPr>
        <p:spPr>
          <a:xfrm>
            <a:off x="925033" y="4189228"/>
            <a:ext cx="6517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chemeClr val="bg1"/>
                </a:solidFill>
                <a:hlinkClick r:id="rId5"/>
              </a:rPr>
              <a:t>https://github.com/HarshithaDA/WeHack-2025</a:t>
            </a:r>
            <a:endParaRPr lang="en-IN" sz="1800" dirty="0">
              <a:solidFill>
                <a:schemeClr val="bg1"/>
              </a:solidFill>
            </a:endParaRPr>
          </a:p>
          <a:p>
            <a:endParaRPr lang="en-IN" sz="1800" dirty="0">
              <a:solidFill>
                <a:schemeClr val="bg1"/>
              </a:solidFill>
            </a:endParaRPr>
          </a:p>
        </p:txBody>
      </p:sp>
      <p:sp>
        <p:nvSpPr>
          <p:cNvPr id="4" name="Google Shape;99;p18">
            <a:extLst>
              <a:ext uri="{FF2B5EF4-FFF2-40B4-BE49-F238E27FC236}">
                <a16:creationId xmlns:a16="http://schemas.microsoft.com/office/drawing/2014/main" id="{3A255793-C12F-355C-870B-4384CEC22F05}"/>
              </a:ext>
            </a:extLst>
          </p:cNvPr>
          <p:cNvSpPr txBox="1"/>
          <p:nvPr/>
        </p:nvSpPr>
        <p:spPr>
          <a:xfrm>
            <a:off x="424100" y="3087722"/>
            <a:ext cx="487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GitHub Repo</a:t>
            </a:r>
            <a:endParaRPr sz="2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/>
        </p:nvSpPr>
        <p:spPr>
          <a:xfrm>
            <a:off x="271700" y="402425"/>
            <a:ext cx="48738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Future Plans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761200" y="1576700"/>
            <a:ext cx="7092300" cy="22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Integrate a functional frontend with developed design</a:t>
            </a: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 the chat bot more conversational and customised to personal profile</a:t>
            </a: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Use user’s historic data to recommend better</a:t>
            </a: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/>
        </p:nvSpPr>
        <p:spPr>
          <a:xfrm>
            <a:off x="217475" y="533075"/>
            <a:ext cx="4145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What are we proud of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641575" y="1652700"/>
            <a:ext cx="7418400" cy="20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Beginners in fintech and developing websites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Built everything end-to-end in under 15 hours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Works for both property and stock domains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424100" y="478625"/>
            <a:ext cx="487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What Went Wrong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1"/>
          <p:cNvSpPr txBox="1"/>
          <p:nvPr/>
        </p:nvSpPr>
        <p:spPr>
          <a:xfrm>
            <a:off x="652700" y="1642275"/>
            <a:ext cx="7440000" cy="20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Google GenAI v1beta versioning nightmares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Multiple package conflicts and re-installs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Integrating Gemini + MongoDB memory took time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/>
        </p:nvSpPr>
        <p:spPr>
          <a:xfrm>
            <a:off x="511200" y="957100"/>
            <a:ext cx="2470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sz="3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2"/>
          <p:cNvSpPr txBox="1"/>
          <p:nvPr/>
        </p:nvSpPr>
        <p:spPr>
          <a:xfrm>
            <a:off x="435000" y="935975"/>
            <a:ext cx="2470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sz="3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 idx="4294967295"/>
          </p:nvPr>
        </p:nvSpPr>
        <p:spPr>
          <a:xfrm>
            <a:off x="489300" y="426200"/>
            <a:ext cx="16191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Agents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6988625" y="3555925"/>
            <a:ext cx="1239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Chinmayi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088375" y="3555925"/>
            <a:ext cx="969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Varsha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4957025" y="3555925"/>
            <a:ext cx="1414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Nanddanaa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965175" y="3555925"/>
            <a:ext cx="1239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Harshitha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7" name="Google Shape;67;p14" title="vv.jpg"/>
          <p:cNvPicPr preferRelativeResize="0"/>
          <p:nvPr/>
        </p:nvPicPr>
        <p:blipFill rotWithShape="1">
          <a:blip r:embed="rId4">
            <a:alphaModFix/>
          </a:blip>
          <a:srcRect l="18926" t="26171" r="5247" b="13965"/>
          <a:stretch/>
        </p:blipFill>
        <p:spPr>
          <a:xfrm>
            <a:off x="611975" y="1644150"/>
            <a:ext cx="1922700" cy="1855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14" title="WhatsApp Image 2025-04-06 at 05.08.41_2022c96f.jpg"/>
          <p:cNvPicPr preferRelativeResize="0"/>
          <p:nvPr/>
        </p:nvPicPr>
        <p:blipFill rotWithShape="1">
          <a:blip r:embed="rId5">
            <a:alphaModFix/>
          </a:blip>
          <a:srcRect l="26382" t="1330" r="11904" b="19935"/>
          <a:stretch/>
        </p:blipFill>
        <p:spPr>
          <a:xfrm>
            <a:off x="2566325" y="1597190"/>
            <a:ext cx="2037300" cy="1949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9" name="Google Shape;69;p14" title="WhatsApp Image 2025-04-06 at 05.09.35_824a6236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47075" y="1540806"/>
            <a:ext cx="1922700" cy="2061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0" name="Google Shape;70;p14" title="mmmmmmmmmmm'.jpg"/>
          <p:cNvPicPr preferRelativeResize="0"/>
          <p:nvPr/>
        </p:nvPicPr>
        <p:blipFill rotWithShape="1">
          <a:blip r:embed="rId7">
            <a:alphaModFix/>
          </a:blip>
          <a:srcRect l="30588" t="18479" r="41822" b="20634"/>
          <a:stretch/>
        </p:blipFill>
        <p:spPr>
          <a:xfrm>
            <a:off x="4664000" y="1541700"/>
            <a:ext cx="1922700" cy="1949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/>
        </p:nvSpPr>
        <p:spPr>
          <a:xfrm>
            <a:off x="271700" y="326225"/>
            <a:ext cx="5200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Vision - Problem Statement</a:t>
            </a:r>
            <a:endParaRPr sz="2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750324" y="1402550"/>
            <a:ext cx="7968373" cy="280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People struggle with </a:t>
            </a:r>
            <a:r>
              <a:rPr lang="en-GB" sz="1700" dirty="0">
                <a:solidFill>
                  <a:schemeClr val="lt1"/>
                </a:solidFill>
                <a:latin typeface="Montserrat"/>
                <a:sym typeface="Montserrat"/>
              </a:rPr>
              <a:t>investment decisions due to hidden risks, </a:t>
            </a:r>
            <a:r>
              <a:rPr lang="en-IN" sz="1700" dirty="0">
                <a:solidFill>
                  <a:schemeClr val="lt1"/>
                </a:solidFill>
                <a:latin typeface="Montserrat"/>
              </a:rPr>
              <a:t>financial complexity, </a:t>
            </a:r>
            <a:r>
              <a:rPr lang="en-US" sz="1700" dirty="0">
                <a:solidFill>
                  <a:schemeClr val="lt1"/>
                </a:solidFill>
                <a:latin typeface="Montserrat"/>
              </a:rPr>
              <a:t>and fast-moving markets, our app acts as a virtual detective.</a:t>
            </a:r>
            <a:br>
              <a:rPr lang="en-GB" sz="17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Our goal: </a:t>
            </a:r>
            <a:r>
              <a:rPr lang="en-GB" sz="17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 smart, safe and personalized real estate + stock investing choices</a:t>
            </a:r>
            <a:br>
              <a:rPr lang="en-GB" sz="17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7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Capital Agent = AI detective for your financial future</a:t>
            </a: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260900" y="424175"/>
            <a:ext cx="4572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531150" y="1381050"/>
            <a:ext cx="8081700" cy="2800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Property risk + trend analysis</a:t>
            </a: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Stock sentiment + </a:t>
            </a:r>
            <a:r>
              <a:rPr lang="en-US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investment risk (Low / Medium / High)</a:t>
            </a: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Personalized chatbot (Gemini + MongoDB)</a:t>
            </a: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●"/>
            </a:pPr>
            <a:r>
              <a:rPr lang="en-GB" sz="17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Recommends portfolio diversification suggestions based on history</a:t>
            </a:r>
            <a:endParaRPr sz="17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>
          <a:extLst>
            <a:ext uri="{FF2B5EF4-FFF2-40B4-BE49-F238E27FC236}">
              <a16:creationId xmlns:a16="http://schemas.microsoft.com/office/drawing/2014/main" id="{F635220A-C9F3-742F-2440-FF6347CDF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5C327AE2-3103-C224-356B-EDD64BD174FB}"/>
              </a:ext>
            </a:extLst>
          </p:cNvPr>
          <p:cNvSpPr txBox="1"/>
          <p:nvPr/>
        </p:nvSpPr>
        <p:spPr>
          <a:xfrm>
            <a:off x="161434" y="88679"/>
            <a:ext cx="607610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Stock Investment Analysis </a:t>
            </a:r>
            <a:endParaRPr sz="2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D22CA6-1524-F509-7643-DBB7A5DD9F40}"/>
              </a:ext>
            </a:extLst>
          </p:cNvPr>
          <p:cNvSpPr txBox="1"/>
          <p:nvPr/>
        </p:nvSpPr>
        <p:spPr>
          <a:xfrm>
            <a:off x="161434" y="1210702"/>
            <a:ext cx="638522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355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r>
              <a:rPr lang="en-US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Recommend top 3 stocks to invest in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Trained LSTM model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Analyzes popular stocks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News Sentiment – </a:t>
            </a:r>
            <a:r>
              <a:rPr lang="en-US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finviz</a:t>
            </a: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website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Stock prices – Yahoo Finance API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Risk level score – Set based on sentiment + stock price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Picks top 3 highest scoring stocks</a:t>
            </a:r>
          </a:p>
          <a:p>
            <a:pPr marL="46355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2. Analyze a particular stock investment’s risk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Trained LSTM model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News Sentiment – </a:t>
            </a:r>
            <a:r>
              <a:rPr lang="en-US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finviz</a:t>
            </a: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website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Stock prices – Yahoo Finance API</a:t>
            </a:r>
          </a:p>
          <a:p>
            <a:pPr marL="463550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Risk level score – Set based on sentiment + stock price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2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sz="14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C6B1F2-4681-8238-4DC1-B47EA7C3B68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585"/>
          <a:stretch/>
        </p:blipFill>
        <p:spPr>
          <a:xfrm>
            <a:off x="4572000" y="1039698"/>
            <a:ext cx="4410566" cy="11430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0A83F3-A57F-737F-CC24-2DE0B9E918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8724" y="3195796"/>
            <a:ext cx="2636748" cy="85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092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>
          <a:extLst>
            <a:ext uri="{FF2B5EF4-FFF2-40B4-BE49-F238E27FC236}">
              <a16:creationId xmlns:a16="http://schemas.microsoft.com/office/drawing/2014/main" id="{06A56A4D-6DAD-9720-AA87-BAC47A6EB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E1FA0694-B33E-8F09-8B5F-07A14858EE50}"/>
              </a:ext>
            </a:extLst>
          </p:cNvPr>
          <p:cNvSpPr txBox="1"/>
          <p:nvPr/>
        </p:nvSpPr>
        <p:spPr>
          <a:xfrm>
            <a:off x="101961" y="0"/>
            <a:ext cx="6076105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Property Investment Analysis </a:t>
            </a:r>
            <a:endParaRPr sz="2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401A35-AAF6-9348-D749-037A02A9D6AD}"/>
              </a:ext>
            </a:extLst>
          </p:cNvPr>
          <p:cNvSpPr txBox="1"/>
          <p:nvPr/>
        </p:nvSpPr>
        <p:spPr>
          <a:xfrm>
            <a:off x="101961" y="704202"/>
            <a:ext cx="9101512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6355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r>
              <a:rPr lang="en-US" b="1" dirty="0">
                <a:solidFill>
                  <a:schemeClr val="lt1"/>
                </a:solidFill>
                <a:latin typeface="Montserrat"/>
                <a:sym typeface="Montserrat"/>
              </a:rPr>
              <a:t>Data parameters </a:t>
            </a:r>
            <a:r>
              <a:rPr lang="en-US" dirty="0">
                <a:solidFill>
                  <a:schemeClr val="lt1"/>
                </a:solidFill>
                <a:latin typeface="Montserrat"/>
                <a:sym typeface="Montserrat"/>
              </a:rPr>
              <a:t>- Locality, estimated value, sale price, tax rate, avg voltage, avg soil moisture, avg noise sensor value, avg temperature, </a:t>
            </a:r>
            <a:r>
              <a:rPr lang="en-US" dirty="0" err="1">
                <a:solidFill>
                  <a:schemeClr val="lt1"/>
                </a:solidFill>
                <a:latin typeface="Montserrat"/>
                <a:sym typeface="Montserrat"/>
              </a:rPr>
              <a:t>zipcode</a:t>
            </a:r>
            <a:r>
              <a:rPr lang="en-US" dirty="0">
                <a:solidFill>
                  <a:schemeClr val="lt1"/>
                </a:solidFill>
                <a:latin typeface="Montserrat"/>
                <a:sym typeface="Montserrat"/>
              </a:rPr>
              <a:t>, crime index</a:t>
            </a:r>
          </a:p>
          <a:p>
            <a:pPr marL="46355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46355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Trained </a:t>
            </a:r>
            <a:r>
              <a:rPr lang="en-US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RandomForestClassifier</a:t>
            </a: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model – Predicts Investment risk (low/medium/high)</a:t>
            </a:r>
          </a:p>
          <a:p>
            <a:pPr marL="46355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Flask interface – 2 API endpoints :</a:t>
            </a:r>
          </a:p>
          <a:p>
            <a:pPr marL="463550" lvl="1" indent="-342900">
              <a:lnSpc>
                <a:spcPct val="150000"/>
              </a:lnSpc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1" indent="-342900">
              <a:lnSpc>
                <a:spcPct val="150000"/>
              </a:lnSpc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User sends property details</a:t>
            </a:r>
          </a:p>
          <a:p>
            <a:pPr marL="463550" lvl="1" indent="-342900">
              <a:lnSpc>
                <a:spcPct val="150000"/>
              </a:lnSpc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  –&gt; returns risk score from trained model (saved in MongoDB)</a:t>
            </a:r>
          </a:p>
          <a:p>
            <a:pPr marL="463550" lvl="1" indent="-342900">
              <a:lnSpc>
                <a:spcPct val="150000"/>
              </a:lnSpc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1" indent="-342900">
              <a:lnSpc>
                <a:spcPct val="150000"/>
              </a:lnSpc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User sends a question through prompt – </a:t>
            </a:r>
          </a:p>
          <a:p>
            <a:pPr marL="463550" lvl="2" indent="-342900">
              <a:lnSpc>
                <a:spcPct val="150000"/>
              </a:lnSpc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  Fetch’s user’s history from MongoDB + user’s question </a:t>
            </a:r>
          </a:p>
          <a:p>
            <a:pPr marL="463550" lvl="2" indent="-342900">
              <a:lnSpc>
                <a:spcPct val="150000"/>
              </a:lnSpc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  -&gt; returns answer from Gemini 1.5 Flash model to generate a natural-language response</a:t>
            </a:r>
          </a:p>
          <a:p>
            <a:pPr marL="463550" lvl="1" indent="-342900"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20650" lvl="1">
              <a:buClr>
                <a:schemeClr val="lt1"/>
              </a:buClr>
              <a:buSzPts val="1700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2" indent="-342900">
              <a:buClr>
                <a:schemeClr val="lt1"/>
              </a:buClr>
              <a:buSzPts val="1700"/>
              <a:buFont typeface="Arial" panose="020B0604020202020204" pitchFamily="34" charset="0"/>
              <a:buChar char="•"/>
            </a:pPr>
            <a:endParaRPr lang="en-US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6355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+mj-lt"/>
              <a:buAutoNum type="arabicPeriod"/>
            </a:pPr>
            <a:endParaRPr lang="en-US" sz="14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230529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271700" y="402425"/>
            <a:ext cx="48738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Tech Stack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8" name="Google Shape;88;p17" title="downloa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8325" y="3084775"/>
            <a:ext cx="1046700" cy="1046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9" name="Google Shape;89;p17" title="download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5000" y="3084775"/>
            <a:ext cx="1046700" cy="1046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0" name="Google Shape;90;p17" title="download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80850" y="746549"/>
            <a:ext cx="1182300" cy="1135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1" name="Google Shape;91;p17" title="download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80848" y="3612575"/>
            <a:ext cx="1182300" cy="1182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2" name="Google Shape;92;p17" title="download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43925" y="1623000"/>
            <a:ext cx="1135500" cy="1135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3" name="Google Shape;93;p17" title="download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538800" y="1647500"/>
            <a:ext cx="1135500" cy="1135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4" name="Google Shape;94;p17" descr="a penguin is sitting at a table with a briefcase filled with money (provided by Tenor)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919712" y="2069939"/>
            <a:ext cx="1355012" cy="1355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>
          <a:extLst>
            <a:ext uri="{FF2B5EF4-FFF2-40B4-BE49-F238E27FC236}">
              <a16:creationId xmlns:a16="http://schemas.microsoft.com/office/drawing/2014/main" id="{A4AAFF56-6ED3-00F8-7CF8-439AC44A2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7A0EC460-8879-2F77-BB3D-E1F0DB6391CD}"/>
              </a:ext>
            </a:extLst>
          </p:cNvPr>
          <p:cNvSpPr txBox="1"/>
          <p:nvPr/>
        </p:nvSpPr>
        <p:spPr>
          <a:xfrm>
            <a:off x="260900" y="424175"/>
            <a:ext cx="4572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Devpost</a:t>
            </a:r>
            <a:r>
              <a:rPr lang="en-GB" sz="2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Submission </a:t>
            </a:r>
            <a:endParaRPr sz="2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CF5883-AC29-0E74-15A7-E53D20578B98}"/>
              </a:ext>
            </a:extLst>
          </p:cNvPr>
          <p:cNvSpPr txBox="1"/>
          <p:nvPr/>
        </p:nvSpPr>
        <p:spPr>
          <a:xfrm>
            <a:off x="563526" y="1265274"/>
            <a:ext cx="78468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hlinkClick r:id="rId4"/>
              </a:rPr>
              <a:t>https://devpost.com/software/capitalagent?ref_content=my-projects-tab&amp;ref_feature=my_projects</a:t>
            </a:r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277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">
          <a:extLst>
            <a:ext uri="{FF2B5EF4-FFF2-40B4-BE49-F238E27FC236}">
              <a16:creationId xmlns:a16="http://schemas.microsoft.com/office/drawing/2014/main" id="{DE80199B-69DD-D512-37DA-315FD3E0A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5E52DFDE-A37D-66FF-C226-1D5761EEF421}"/>
              </a:ext>
            </a:extLst>
          </p:cNvPr>
          <p:cNvSpPr txBox="1"/>
          <p:nvPr/>
        </p:nvSpPr>
        <p:spPr>
          <a:xfrm>
            <a:off x="260900" y="424175"/>
            <a:ext cx="4572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Figma Frontend</a:t>
            </a:r>
            <a:endParaRPr sz="2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27EF1-74E8-BD16-1B78-91B9D2E305FE}"/>
              </a:ext>
            </a:extLst>
          </p:cNvPr>
          <p:cNvSpPr txBox="1"/>
          <p:nvPr/>
        </p:nvSpPr>
        <p:spPr>
          <a:xfrm>
            <a:off x="563526" y="1265274"/>
            <a:ext cx="78468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hlinkClick r:id="rId4"/>
              </a:rPr>
              <a:t>https://www.figma.com/proto/Tpg5hhvpCXP5AzlHWtwzKN/Developer-Portfolio-Design--Community-?node-id=202-392&amp;t=OZT0pm87vchKcJlu-1&amp;scaling=min-zoom&amp;content-scaling=fixed&amp;page-id=0%3A1&amp;starting-point-node-id=202%3A392&amp;show-proto-sidebar=1</a:t>
            </a:r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  <a:p>
            <a:endParaRPr lang="en-IN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514481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458</Words>
  <Application>Microsoft Office PowerPoint</Application>
  <PresentationFormat>On-screen Show (16:9)</PresentationFormat>
  <Paragraphs>95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Montserrat</vt:lpstr>
      <vt:lpstr>Montserrat Light</vt:lpstr>
      <vt:lpstr>Simple Light</vt:lpstr>
      <vt:lpstr>Capital Agent</vt:lpstr>
      <vt:lpstr>Agents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Devina Anto, Harshitha</cp:lastModifiedBy>
  <cp:revision>41</cp:revision>
  <dcterms:modified xsi:type="dcterms:W3CDTF">2025-04-08T22:59:57Z</dcterms:modified>
</cp:coreProperties>
</file>